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82" r:id="rId14"/>
    <p:sldId id="283" r:id="rId15"/>
    <p:sldId id="284" r:id="rId16"/>
    <p:sldId id="285" r:id="rId17"/>
    <p:sldId id="286" r:id="rId18"/>
    <p:sldId id="269" r:id="rId19"/>
    <p:sldId id="270" r:id="rId20"/>
    <p:sldId id="272" r:id="rId21"/>
    <p:sldId id="290" r:id="rId22"/>
    <p:sldId id="287" r:id="rId23"/>
    <p:sldId id="267" r:id="rId24"/>
    <p:sldId id="268" r:id="rId25"/>
    <p:sldId id="288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STKWpDwmdWfp2/oxr8NHs4dXp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82224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059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356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658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04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09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04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334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637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48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7708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3d2ad10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73d2ad10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4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352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3d2ad10a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3d2ad10a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34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3d2ad10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3d2ad10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45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6439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463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3d2ad10a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g73d2ad10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803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933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72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923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343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469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89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3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3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8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5490"/>
                </a:srgbClr>
              </a:gs>
              <a:gs pos="36000">
                <a:srgbClr val="4CB9C3">
                  <a:alpha val="4705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8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54955" y="1085335"/>
            <a:ext cx="8825658" cy="126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Redis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154955" y="2470785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THE FRONT PAGE OF THE INTERNET</a:t>
            </a:r>
            <a:endParaRPr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8752" y="3185833"/>
            <a:ext cx="3850327" cy="34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319" y="3332205"/>
            <a:ext cx="3136899" cy="31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1971" y="351430"/>
            <a:ext cx="4533449" cy="255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83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Main Competitors		</a:t>
            </a:r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body" idx="1"/>
          </p:nvPr>
        </p:nvSpPr>
        <p:spPr>
          <a:xfrm>
            <a:off x="262934" y="1132114"/>
            <a:ext cx="747898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19430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665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3237" dirty="0"/>
              <a:t>Cassandra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665" dirty="0"/>
              <a:t>Used for storing huge data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665" dirty="0"/>
              <a:t>Uses Cassandra Query Language (CQL)</a:t>
            </a:r>
            <a:endParaRPr dirty="0"/>
          </a:p>
          <a:p>
            <a:pPr marL="120015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480" dirty="0"/>
              <a:t>Easy to pick up coming from SQL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665" dirty="0"/>
              <a:t>Disk based storage means slower access times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665" dirty="0"/>
              <a:t>Distributed Data</a:t>
            </a:r>
            <a:endParaRPr dirty="0"/>
          </a:p>
          <a:p>
            <a:pPr marL="120015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480" dirty="0"/>
              <a:t>Each node in a cluster holds different data, but can process any request</a:t>
            </a:r>
            <a:endParaRPr dirty="0"/>
          </a:p>
          <a:p>
            <a:pPr marL="120015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480" dirty="0"/>
              <a:t>No single point of failure</a:t>
            </a:r>
            <a:endParaRPr dirty="0"/>
          </a:p>
          <a:p>
            <a:pPr marL="120015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480" dirty="0"/>
              <a:t>Very scalable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665" dirty="0"/>
              <a:t>Ideal for situations that require more writing than reading, like </a:t>
            </a:r>
            <a:r>
              <a:rPr lang="en-US" sz="1665" dirty="0" smtClean="0"/>
              <a:t>banking</a:t>
            </a:r>
            <a:endParaRPr sz="1665" dirty="0"/>
          </a:p>
          <a:p>
            <a:pPr marL="742950" lvl="1" indent="-19430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665" dirty="0"/>
          </a:p>
          <a:p>
            <a:pPr marL="1143000" lvl="2" indent="-1473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480" dirty="0"/>
          </a:p>
          <a:p>
            <a:pPr marL="742950" lvl="1" indent="-19430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665" dirty="0"/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5" y="1996045"/>
            <a:ext cx="4574268" cy="306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83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Main Competitors		</a:t>
            </a:r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1"/>
          </p:nvPr>
        </p:nvSpPr>
        <p:spPr>
          <a:xfrm>
            <a:off x="291888" y="870793"/>
            <a:ext cx="8282228" cy="574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1943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3500" dirty="0" err="1"/>
              <a:t>Aerospike</a:t>
            </a:r>
            <a:endParaRPr dirty="0"/>
          </a:p>
          <a:p>
            <a:pPr marL="742950" lvl="1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Used for reading and writing huge amounts of data quickly</a:t>
            </a:r>
            <a:endParaRPr dirty="0"/>
          </a:p>
          <a:p>
            <a:pPr marL="742950" lvl="1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Does nearly everything </a:t>
            </a:r>
            <a:r>
              <a:rPr lang="en-US" dirty="0" err="1"/>
              <a:t>Redis</a:t>
            </a:r>
            <a:r>
              <a:rPr lang="en-US" dirty="0"/>
              <a:t> does, but with a focus on scalability</a:t>
            </a:r>
            <a:endParaRPr dirty="0"/>
          </a:p>
          <a:p>
            <a:pPr marL="1200150" lvl="2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Multi-threaded</a:t>
            </a:r>
            <a:endParaRPr dirty="0"/>
          </a:p>
          <a:p>
            <a:pPr marL="1200150" lvl="2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Better clustering support</a:t>
            </a:r>
            <a:endParaRPr dirty="0"/>
          </a:p>
          <a:p>
            <a:pPr marL="1200150" lvl="2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Memory </a:t>
            </a:r>
            <a:r>
              <a:rPr lang="en-US" u="sng" dirty="0"/>
              <a:t>or</a:t>
            </a:r>
            <a:r>
              <a:rPr lang="en-US" dirty="0"/>
              <a:t> SSD storage</a:t>
            </a:r>
            <a:endParaRPr dirty="0"/>
          </a:p>
          <a:p>
            <a:pPr marL="1657350" lvl="3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Inexpensive</a:t>
            </a:r>
            <a:endParaRPr dirty="0"/>
          </a:p>
          <a:p>
            <a:pPr marL="742950" lvl="1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Newer than </a:t>
            </a:r>
            <a:r>
              <a:rPr lang="en-US" dirty="0" err="1"/>
              <a:t>Redis</a:t>
            </a:r>
            <a:endParaRPr dirty="0"/>
          </a:p>
          <a:p>
            <a:pPr marL="1200150" lvl="2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/>
              <a:t>Much smaller community</a:t>
            </a:r>
            <a:endParaRPr dirty="0"/>
          </a:p>
          <a:p>
            <a:pPr marL="742950" lvl="1" indent="-3086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dirty="0" smtClean="0"/>
              <a:t>The coolest DB name</a:t>
            </a:r>
            <a:endParaRPr dirty="0"/>
          </a:p>
          <a:p>
            <a:pPr marL="1143000" lvl="2" indent="-1473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116" y="2383566"/>
            <a:ext cx="3617884" cy="27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26" y="1408484"/>
            <a:ext cx="6359934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Database</a:t>
            </a:r>
          </a:p>
          <a:p>
            <a:pPr marL="800100" lvl="1" indent="-342900">
              <a:lnSpc>
                <a:spcPct val="90000"/>
              </a:lnSpc>
              <a:buSzPts val="1600"/>
            </a:pPr>
            <a:r>
              <a:rPr lang="en-US" sz="1650" dirty="0" smtClean="0"/>
              <a:t>Great for storing and reading huge amounts of data quickly</a:t>
            </a:r>
            <a:endParaRPr lang="en-US" dirty="0" smtClean="0"/>
          </a:p>
          <a:p>
            <a:pPr marL="800100" lvl="1" indent="-342900">
              <a:lnSpc>
                <a:spcPct val="90000"/>
              </a:lnSpc>
              <a:buSzPts val="1600"/>
            </a:pPr>
            <a:r>
              <a:rPr lang="en-US" sz="1665" dirty="0" smtClean="0"/>
              <a:t>Ideal </a:t>
            </a:r>
            <a:r>
              <a:rPr lang="en-US" sz="1665" dirty="0"/>
              <a:t>for data that will be updated often</a:t>
            </a:r>
          </a:p>
          <a:p>
            <a:pPr marL="1257300" lvl="2" indent="-342900">
              <a:lnSpc>
                <a:spcPct val="90000"/>
              </a:lnSpc>
              <a:buSzPts val="1600"/>
            </a:pPr>
            <a:r>
              <a:rPr lang="en-US" dirty="0"/>
              <a:t>Data is read from and written to memory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Spread content around for faster access</a:t>
            </a:r>
          </a:p>
          <a:p>
            <a:pPr lvl="2"/>
            <a:r>
              <a:rPr lang="en-US" dirty="0" smtClean="0"/>
              <a:t>Video streaming</a:t>
            </a:r>
          </a:p>
          <a:p>
            <a:r>
              <a:rPr lang="en-US" dirty="0" smtClean="0"/>
              <a:t>Message Broker</a:t>
            </a:r>
          </a:p>
          <a:p>
            <a:pPr lvl="1"/>
            <a:r>
              <a:rPr lang="en-US" dirty="0" smtClean="0"/>
              <a:t>A lot like what it sounds like</a:t>
            </a:r>
          </a:p>
          <a:p>
            <a:pPr lvl="2"/>
            <a:r>
              <a:rPr lang="en-US" dirty="0" smtClean="0"/>
              <a:t>Translates messages from one protocol to another</a:t>
            </a:r>
          </a:p>
          <a:p>
            <a:pPr lvl="2"/>
            <a:r>
              <a:rPr lang="en-US" dirty="0" smtClean="0"/>
              <a:t>Routes messages</a:t>
            </a:r>
          </a:p>
          <a:p>
            <a:pPr marL="59436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02" y="2508749"/>
            <a:ext cx="5715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250" y="1330107"/>
            <a:ext cx="7056619" cy="5035859"/>
          </a:xfrm>
        </p:spPr>
        <p:txBody>
          <a:bodyPr>
            <a:normAutofit/>
          </a:bodyPr>
          <a:lstStyle/>
          <a:p>
            <a:r>
              <a:rPr lang="en-US" dirty="0" smtClean="0"/>
              <a:t>High Speed Transactions</a:t>
            </a:r>
          </a:p>
          <a:p>
            <a:pPr lvl="1"/>
            <a:r>
              <a:rPr lang="en-US" dirty="0" smtClean="0"/>
              <a:t>Stock market trading</a:t>
            </a:r>
          </a:p>
          <a:p>
            <a:pPr lvl="1"/>
            <a:r>
              <a:rPr lang="en-US" dirty="0" smtClean="0"/>
              <a:t>Credit card processing</a:t>
            </a:r>
          </a:p>
          <a:p>
            <a:pPr lvl="1"/>
            <a:r>
              <a:rPr lang="en-US" dirty="0" smtClean="0"/>
              <a:t>Inventory</a:t>
            </a:r>
          </a:p>
          <a:p>
            <a:r>
              <a:rPr lang="en-US" dirty="0" smtClean="0"/>
              <a:t>Session Management</a:t>
            </a:r>
          </a:p>
          <a:p>
            <a:pPr lvl="1"/>
            <a:r>
              <a:rPr lang="en-US" dirty="0" smtClean="0"/>
              <a:t>Interactions with websites</a:t>
            </a:r>
          </a:p>
          <a:p>
            <a:pPr lvl="2"/>
            <a:r>
              <a:rPr lang="en-US" dirty="0" smtClean="0"/>
              <a:t>Shopping carts, timeouts,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Job and Queue Management</a:t>
            </a:r>
          </a:p>
          <a:p>
            <a:pPr lvl="1"/>
            <a:r>
              <a:rPr lang="en-US" dirty="0" smtClean="0"/>
              <a:t>Keep track of who on a list still needs to be emailed for time sensitive offers, etc.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37" y="1853248"/>
            <a:ext cx="4279048" cy="28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747" y="1634906"/>
            <a:ext cx="5332321" cy="4722351"/>
          </a:xfrm>
        </p:spPr>
        <p:txBody>
          <a:bodyPr/>
          <a:lstStyle/>
          <a:p>
            <a:r>
              <a:rPr lang="en-US" dirty="0" smtClean="0"/>
              <a:t>Real-time analytics</a:t>
            </a:r>
          </a:p>
          <a:p>
            <a:pPr lvl="1"/>
            <a:r>
              <a:rPr lang="en-US" dirty="0" smtClean="0"/>
              <a:t>Credit card fraud detection</a:t>
            </a:r>
          </a:p>
          <a:p>
            <a:pPr lvl="1"/>
            <a:r>
              <a:rPr lang="en-US" dirty="0" smtClean="0"/>
              <a:t>Traffic monitoring</a:t>
            </a:r>
          </a:p>
          <a:p>
            <a:pPr lvl="1"/>
            <a:r>
              <a:rPr lang="en-US" dirty="0" smtClean="0"/>
              <a:t>Delivery information</a:t>
            </a:r>
          </a:p>
          <a:p>
            <a:pPr lvl="2"/>
            <a:r>
              <a:rPr lang="en-US" dirty="0" smtClean="0"/>
              <a:t>Track your pizza in real time!</a:t>
            </a:r>
          </a:p>
          <a:p>
            <a:pPr lvl="1"/>
            <a:r>
              <a:rPr lang="en-US" dirty="0" smtClean="0"/>
              <a:t>Customized in store promotions</a:t>
            </a:r>
          </a:p>
          <a:p>
            <a:pPr lvl="2"/>
            <a:r>
              <a:rPr lang="en-US" dirty="0" smtClean="0"/>
              <a:t>Individualized offers when you walk into a store</a:t>
            </a:r>
          </a:p>
          <a:p>
            <a:r>
              <a:rPr lang="en-US" dirty="0" smtClean="0"/>
              <a:t>Search Engine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63" y="1785257"/>
            <a:ext cx="6063668" cy="40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12" y="1152983"/>
            <a:ext cx="8946541" cy="4195481"/>
          </a:xfrm>
        </p:spPr>
        <p:txBody>
          <a:bodyPr/>
          <a:lstStyle/>
          <a:p>
            <a:r>
              <a:rPr lang="en-US" dirty="0" smtClean="0"/>
              <a:t>Time-Series Data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52" y="1704567"/>
            <a:ext cx="94488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0031"/>
            <a:ext cx="5297488" cy="4195481"/>
          </a:xfrm>
        </p:spPr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 smtClean="0"/>
              <a:t>Fast Data Ingest</a:t>
            </a:r>
          </a:p>
          <a:p>
            <a:pPr lvl="1"/>
            <a:r>
              <a:rPr lang="en-US" dirty="0" smtClean="0"/>
              <a:t>Exactly what it sounds like, but more complicated than it sounds</a:t>
            </a:r>
          </a:p>
          <a:p>
            <a:pPr lvl="2"/>
            <a:r>
              <a:rPr lang="en-US" dirty="0" smtClean="0"/>
              <a:t>Data bursts</a:t>
            </a:r>
          </a:p>
          <a:p>
            <a:pPr lvl="2"/>
            <a:r>
              <a:rPr lang="en-US" dirty="0" smtClean="0"/>
              <a:t>Multiple formats</a:t>
            </a:r>
          </a:p>
          <a:p>
            <a:pPr lvl="2"/>
            <a:r>
              <a:rPr lang="en-US" dirty="0" smtClean="0"/>
              <a:t>Data that needs to be filtered</a:t>
            </a:r>
          </a:p>
          <a:p>
            <a:r>
              <a:rPr lang="en-US" dirty="0" smtClean="0"/>
              <a:t>Geospatial Indexing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678235"/>
            <a:ext cx="6177478" cy="34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14" y="235003"/>
            <a:ext cx="9404723" cy="1400530"/>
          </a:xfrm>
        </p:spPr>
        <p:txBody>
          <a:bodyPr/>
          <a:lstStyle/>
          <a:p>
            <a:r>
              <a:rPr lang="en-US" dirty="0" smtClean="0"/>
              <a:t>Uses for </a:t>
            </a:r>
            <a:r>
              <a:rPr lang="en-US" dirty="0" err="1" smtClean="0"/>
              <a:t>Redis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35" y="935268"/>
            <a:ext cx="5217933" cy="56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How </a:t>
            </a:r>
            <a:r>
              <a:rPr lang="en-US" dirty="0" err="1" smtClean="0"/>
              <a:t>Redis</a:t>
            </a:r>
            <a:r>
              <a:rPr lang="en-US" dirty="0" smtClean="0"/>
              <a:t> Works as a Cache</a:t>
            </a:r>
            <a:endParaRPr dirty="0"/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543139" y="2044680"/>
            <a:ext cx="5635239" cy="421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Least Recently Used (LRU) Eviction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If memory limit is reached and new data is added to the set, the data that hasn’t been accessed for the longest amount of time is evicted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Not a true LRU implementation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Samples an adjustable number of keys and evicts the one with the oldest access time</a:t>
            </a:r>
            <a:endParaRPr/>
          </a:p>
          <a:p>
            <a:pPr marL="3429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Maxmemory directive sets an amount of memory to be used for a data set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Important since the data set must fit in memory!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1789" y="2044680"/>
            <a:ext cx="5666106" cy="397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Redis Works as a Cache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069" y="1733007"/>
            <a:ext cx="7935847" cy="47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92844" y="3090225"/>
            <a:ext cx="40118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Keys accessed from first to last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Light gray – evicted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Dark gray – not evicted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 – added objects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History</a:t>
            </a:r>
            <a:endParaRPr/>
          </a:p>
        </p:txBody>
      </p:sp>
      <p:sp>
        <p:nvSpPr>
          <p:cNvPr id="158" name="Google Shape;158;p2"/>
          <p:cNvSpPr txBox="1">
            <a:spLocks noGrp="1"/>
          </p:cNvSpPr>
          <p:nvPr>
            <p:ph type="body" idx="1"/>
          </p:nvPr>
        </p:nvSpPr>
        <p:spPr>
          <a:xfrm>
            <a:off x="119244" y="1634906"/>
            <a:ext cx="573743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Created in 2009 By Salvatore </a:t>
            </a:r>
            <a:r>
              <a:rPr lang="en-US" dirty="0" err="1"/>
              <a:t>Sanfilippo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Designed to improve another of his products, </a:t>
            </a:r>
            <a:r>
              <a:rPr lang="en-US" dirty="0" smtClean="0"/>
              <a:t>LLOOGG</a:t>
            </a:r>
          </a:p>
          <a:p>
            <a:pPr marL="1200150" lvl="2" indent="-285750"/>
            <a:r>
              <a:rPr lang="en-US" dirty="0" smtClean="0"/>
              <a:t>Real-time web log analyzer</a:t>
            </a:r>
          </a:p>
          <a:p>
            <a:pPr marL="1200150" lvl="2" indent="-285750"/>
            <a:r>
              <a:rPr lang="en-US" dirty="0" smtClean="0"/>
              <a:t>Wanted to increase scalability</a:t>
            </a:r>
          </a:p>
          <a:p>
            <a:pPr marL="1200150" lvl="2" indent="-285750"/>
            <a:r>
              <a:rPr lang="en-US" dirty="0"/>
              <a:t>Written in </a:t>
            </a:r>
            <a:r>
              <a:rPr lang="en-US" dirty="0" smtClean="0"/>
              <a:t>TCL</a:t>
            </a:r>
          </a:p>
          <a:p>
            <a:pPr marL="1657350" lvl="3" indent="-285750"/>
            <a:r>
              <a:rPr lang="en-US" dirty="0" smtClean="0"/>
              <a:t>Later switched to ANSI C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 smtClean="0"/>
              <a:t>After </a:t>
            </a:r>
            <a:r>
              <a:rPr lang="en-US" dirty="0"/>
              <a:t>making it open source, it quickly became popular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700" dirty="0" err="1"/>
              <a:t>GitHub</a:t>
            </a:r>
            <a:r>
              <a:rPr lang="en-US" sz="1700" dirty="0"/>
              <a:t> and Instagram began using it</a:t>
            </a:r>
            <a:endParaRPr sz="1700"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700" dirty="0"/>
              <a:t>Sponsored in 2013 by Pivotal Software</a:t>
            </a:r>
            <a:endParaRPr sz="1700"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700" dirty="0"/>
              <a:t>Sponsored by </a:t>
            </a:r>
            <a:r>
              <a:rPr lang="en-US" sz="1700" dirty="0" err="1"/>
              <a:t>Redis</a:t>
            </a:r>
            <a:r>
              <a:rPr lang="en-US" sz="1700" dirty="0"/>
              <a:t> Labs in </a:t>
            </a:r>
            <a:r>
              <a:rPr lang="en-US" sz="1700" dirty="0" smtClean="0"/>
              <a:t>2015</a:t>
            </a: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582" y="581391"/>
            <a:ext cx="4522158" cy="254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6242" y="3317965"/>
            <a:ext cx="420688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How </a:t>
            </a:r>
            <a:r>
              <a:rPr lang="en-US" dirty="0" err="1"/>
              <a:t>Redis</a:t>
            </a:r>
            <a:r>
              <a:rPr lang="en-US" dirty="0"/>
              <a:t> Works as a Cache</a:t>
            </a:r>
            <a:endParaRPr dirty="0"/>
          </a:p>
        </p:txBody>
      </p:sp>
      <p:sp>
        <p:nvSpPr>
          <p:cNvPr id="265" name="Google Shape;265;p13"/>
          <p:cNvSpPr txBox="1">
            <a:spLocks noGrp="1"/>
          </p:cNvSpPr>
          <p:nvPr>
            <p:ph type="body" idx="1"/>
          </p:nvPr>
        </p:nvSpPr>
        <p:spPr>
          <a:xfrm>
            <a:off x="354375" y="2079044"/>
            <a:ext cx="5349739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Other eviction polices: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noeviction – Returns an error when memory limit is reached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allkeys-lru - evict least recently used key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volatile-lru – evict only LRU keys that are set to expire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allkeys-random – evict keys at random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volatile-random – randomly evict keys that are set to expire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volatile-ttl – evict keys with a shorter time to live (TTL) first</a:t>
            </a:r>
            <a:endParaRPr/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759522">
            <a:off x="6249865" y="2412274"/>
            <a:ext cx="5863894" cy="339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How </a:t>
            </a:r>
            <a:r>
              <a:rPr lang="en-US" dirty="0" err="1"/>
              <a:t>Redis</a:t>
            </a:r>
            <a:r>
              <a:rPr lang="en-US" dirty="0"/>
              <a:t> Works as a Cache</a:t>
            </a:r>
            <a:endParaRPr dirty="0"/>
          </a:p>
        </p:txBody>
      </p:sp>
      <p:sp>
        <p:nvSpPr>
          <p:cNvPr id="265" name="Google Shape;265;p13"/>
          <p:cNvSpPr txBox="1">
            <a:spLocks noGrp="1"/>
          </p:cNvSpPr>
          <p:nvPr>
            <p:ph type="body" idx="1"/>
          </p:nvPr>
        </p:nvSpPr>
        <p:spPr>
          <a:xfrm>
            <a:off x="101827" y="1753104"/>
            <a:ext cx="5750334" cy="499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/>
              <a:t>Least Frequently Used (LFU) Eviction</a:t>
            </a:r>
          </a:p>
          <a:p>
            <a:pPr lvl="1"/>
            <a:r>
              <a:rPr lang="en-US" sz="2000" dirty="0"/>
              <a:t>New in </a:t>
            </a:r>
            <a:r>
              <a:rPr lang="en-US" sz="2000" dirty="0" err="1"/>
              <a:t>Redis</a:t>
            </a:r>
            <a:r>
              <a:rPr lang="en-US" sz="2000" dirty="0"/>
              <a:t> 4.0</a:t>
            </a:r>
          </a:p>
          <a:p>
            <a:pPr lvl="1"/>
            <a:r>
              <a:rPr lang="en-US" sz="2000" dirty="0"/>
              <a:t>Evict keys based on how often they’re used</a:t>
            </a:r>
          </a:p>
          <a:p>
            <a:pPr lvl="2"/>
            <a:r>
              <a:rPr lang="en-US" sz="1800" dirty="0"/>
              <a:t>Recently loaded keys will be evicted if they aren’t frequently accessed</a:t>
            </a:r>
          </a:p>
          <a:p>
            <a:pPr lvl="2"/>
            <a:r>
              <a:rPr lang="en-US" sz="1800" dirty="0"/>
              <a:t>Prevents you from evicting a key that’s used often because a rarely used key was accessed recently.</a:t>
            </a:r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600" dirty="0"/>
          </a:p>
          <a:p>
            <a:pPr marL="742950" lvl="1" indent="-1943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600" dirty="0"/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759522">
            <a:off x="6249865" y="2412274"/>
            <a:ext cx="5863894" cy="3398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9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96" y="1500585"/>
            <a:ext cx="5140733" cy="48044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 main methods</a:t>
            </a:r>
          </a:p>
          <a:p>
            <a:pPr lvl="1"/>
            <a:r>
              <a:rPr lang="en-US" sz="2000" dirty="0" smtClean="0"/>
              <a:t>Replication (mirroring)</a:t>
            </a:r>
          </a:p>
          <a:p>
            <a:pPr lvl="2"/>
            <a:r>
              <a:rPr lang="en-US" sz="1800" dirty="0" smtClean="0"/>
              <a:t>Copy all data to another instance</a:t>
            </a:r>
          </a:p>
          <a:p>
            <a:pPr lvl="2"/>
            <a:r>
              <a:rPr lang="en-US" sz="1800" dirty="0" smtClean="0"/>
              <a:t>Good for ensuring data is available</a:t>
            </a:r>
          </a:p>
          <a:p>
            <a:pPr lvl="1"/>
            <a:r>
              <a:rPr lang="en-US" sz="2000" dirty="0" err="1" smtClean="0"/>
              <a:t>Sharding</a:t>
            </a:r>
            <a:r>
              <a:rPr lang="en-US" sz="2000" dirty="0" smtClean="0"/>
              <a:t> (partitioning)</a:t>
            </a:r>
          </a:p>
          <a:p>
            <a:pPr lvl="2"/>
            <a:r>
              <a:rPr lang="en-US" sz="1800" dirty="0" smtClean="0"/>
              <a:t>Splits up data among instances</a:t>
            </a:r>
          </a:p>
          <a:p>
            <a:pPr lvl="2"/>
            <a:r>
              <a:rPr lang="en-US" sz="1800" dirty="0" smtClean="0"/>
              <a:t>Good for performance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481" y="2298365"/>
            <a:ext cx="5964633" cy="27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Replication</a:t>
            </a:r>
            <a:endParaRPr dirty="0"/>
          </a:p>
        </p:txBody>
      </p:sp>
      <p:sp>
        <p:nvSpPr>
          <p:cNvPr id="232" name="Google Shape;232;p10"/>
          <p:cNvSpPr txBox="1">
            <a:spLocks noGrp="1"/>
          </p:cNvSpPr>
          <p:nvPr>
            <p:ph type="body" idx="1"/>
          </p:nvPr>
        </p:nvSpPr>
        <p:spPr>
          <a:xfrm>
            <a:off x="188913" y="1853248"/>
            <a:ext cx="6603774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 smtClean="0"/>
              <a:t>Any </a:t>
            </a:r>
            <a:r>
              <a:rPr lang="en-US" dirty="0" err="1"/>
              <a:t>Redis</a:t>
            </a:r>
            <a:r>
              <a:rPr lang="en-US" dirty="0"/>
              <a:t> instance can be slaved to be an exact copy of a master instance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Slaves can be masters to other slaves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Uses asynchronous replication by default</a:t>
            </a:r>
            <a:endParaRPr dirty="0"/>
          </a:p>
          <a:p>
            <a:pPr marL="120015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Much faster than synchronous</a:t>
            </a:r>
            <a:endParaRPr dirty="0"/>
          </a:p>
          <a:p>
            <a:pPr marL="16573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No need to wait for slaves to sync before writing again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Writes data to the master and copies it to the slave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dirty="0"/>
              <a:t>Low latency when writing data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Uses less bandwidth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Less risk of failure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dirty="0"/>
              <a:t>Store updates persistently, then distribute them</a:t>
            </a:r>
            <a:endParaRPr dirty="0"/>
          </a:p>
          <a:p>
            <a:pPr marL="1143000" lvl="2" indent="-1473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0214" y="2622251"/>
            <a:ext cx="47339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Replication Chart</a:t>
            </a:r>
            <a:endParaRPr dirty="0"/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1" y="1342597"/>
            <a:ext cx="10672837" cy="500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96" y="1512987"/>
            <a:ext cx="5158150" cy="5096819"/>
          </a:xfrm>
        </p:spPr>
        <p:txBody>
          <a:bodyPr>
            <a:normAutofit/>
          </a:bodyPr>
          <a:lstStyle/>
          <a:p>
            <a:r>
              <a:rPr lang="en-US" dirty="0" smtClean="0"/>
              <a:t>Splits up data across multiple </a:t>
            </a:r>
            <a:r>
              <a:rPr lang="en-US" dirty="0" err="1" smtClean="0"/>
              <a:t>Redis</a:t>
            </a:r>
            <a:r>
              <a:rPr lang="en-US" dirty="0" smtClean="0"/>
              <a:t> instances</a:t>
            </a:r>
          </a:p>
          <a:p>
            <a:pPr lvl="1"/>
            <a:r>
              <a:rPr lang="en-US" dirty="0" smtClean="0"/>
              <a:t>Each instance only holds part</a:t>
            </a:r>
          </a:p>
          <a:p>
            <a:pPr lvl="2"/>
            <a:r>
              <a:rPr lang="en-US" dirty="0" smtClean="0"/>
              <a:t>EXAMPLE</a:t>
            </a:r>
          </a:p>
          <a:p>
            <a:pPr lvl="3"/>
            <a:r>
              <a:rPr lang="en-US" dirty="0" smtClean="0"/>
              <a:t>Even IDs go to one instance</a:t>
            </a:r>
          </a:p>
          <a:p>
            <a:pPr lvl="3"/>
            <a:r>
              <a:rPr lang="en-US" dirty="0" smtClean="0"/>
              <a:t>Odds go to another</a:t>
            </a:r>
          </a:p>
          <a:p>
            <a:pPr lvl="1"/>
            <a:r>
              <a:rPr lang="en-US" dirty="0" smtClean="0"/>
              <a:t>Allows for larger databases (no memory limitations)</a:t>
            </a:r>
          </a:p>
          <a:p>
            <a:pPr lvl="1"/>
            <a:r>
              <a:rPr lang="en-US" dirty="0" smtClean="0"/>
              <a:t>Spread the workload</a:t>
            </a:r>
          </a:p>
          <a:p>
            <a:pPr lvl="2"/>
            <a:r>
              <a:rPr lang="en-US" dirty="0" smtClean="0"/>
              <a:t>Multiple CPUs</a:t>
            </a:r>
          </a:p>
          <a:p>
            <a:pPr lvl="2"/>
            <a:r>
              <a:rPr lang="en-US" dirty="0" smtClean="0"/>
              <a:t>More bandwidth </a:t>
            </a:r>
          </a:p>
          <a:p>
            <a:pPr lvl="1"/>
            <a:r>
              <a:rPr lang="en-US" dirty="0" smtClean="0"/>
              <a:t>Like RAID 0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55" y="3679373"/>
            <a:ext cx="5209659" cy="2930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55" y="231402"/>
            <a:ext cx="5209659" cy="32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9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Lua Scripting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body" idx="1"/>
          </p:nvPr>
        </p:nvSpPr>
        <p:spPr>
          <a:xfrm>
            <a:off x="243840" y="1349830"/>
            <a:ext cx="6148251" cy="48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An extension programming language written in clean C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Works embedded in a host client's code</a:t>
            </a:r>
            <a:endParaRPr/>
          </a:p>
          <a:p>
            <a:pPr marL="342900" lvl="0" indent="-3327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host program can call functions that invoke the execution of Lua code</a:t>
            </a:r>
            <a:endParaRPr/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5504" y="2052918"/>
            <a:ext cx="5130437" cy="342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3d2ad10a6_0_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Lua Scripting Benefits</a:t>
            </a:r>
            <a:endParaRPr/>
          </a:p>
        </p:txBody>
      </p:sp>
      <p:sp>
        <p:nvSpPr>
          <p:cNvPr id="279" name="Google Shape;279;g73d2ad10a6_0_0"/>
          <p:cNvSpPr txBox="1">
            <a:spLocks noGrp="1"/>
          </p:cNvSpPr>
          <p:nvPr>
            <p:ph type="body" idx="1"/>
          </p:nvPr>
        </p:nvSpPr>
        <p:spPr>
          <a:xfrm>
            <a:off x="243840" y="1349830"/>
            <a:ext cx="6148200" cy="4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Can call C functions without having to learn C</a:t>
            </a:r>
            <a:endParaRPr/>
          </a:p>
          <a:p>
            <a:pPr marL="3429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Easier to avoid writing code that results in undefined behavior</a:t>
            </a:r>
            <a:endParaRPr/>
          </a:p>
          <a:p>
            <a:pPr marL="3429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Dynamic, requiring no additional compilation and linking if code is changed</a:t>
            </a:r>
            <a:endParaRPr/>
          </a:p>
          <a:p>
            <a:pPr marL="3429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Garbage collected</a:t>
            </a:r>
            <a:endParaRPr/>
          </a:p>
          <a:p>
            <a:pPr marL="3429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Small footprint (several hundred kilobytes)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g73d2ad10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440" y="2005518"/>
            <a:ext cx="5495160" cy="366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3d2ad10a6_0_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 - Redis Serialization Protocol</a:t>
            </a:r>
            <a:endParaRPr/>
          </a:p>
        </p:txBody>
      </p:sp>
      <p:sp>
        <p:nvSpPr>
          <p:cNvPr id="286" name="Google Shape;286;g73d2ad10a6_0_18"/>
          <p:cNvSpPr txBox="1">
            <a:spLocks noGrp="1"/>
          </p:cNvSpPr>
          <p:nvPr>
            <p:ph type="body" idx="1"/>
          </p:nvPr>
        </p:nvSpPr>
        <p:spPr>
          <a:xfrm>
            <a:off x="770203" y="1396525"/>
            <a:ext cx="69009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Used for mass insertion of data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Fairly simple to implement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Extremely fast to parse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Somewhat human readable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Binary safe 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Uses prefixed lengths for transferring bulk data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d2ad10a6_0_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 - Redis Serialization Protocol</a:t>
            </a:r>
            <a:endParaRPr/>
          </a:p>
        </p:txBody>
      </p:sp>
      <p:sp>
        <p:nvSpPr>
          <p:cNvPr id="292" name="Google Shape;292;g73d2ad10a6_0_23"/>
          <p:cNvSpPr txBox="1">
            <a:spLocks noGrp="1"/>
          </p:cNvSpPr>
          <p:nvPr>
            <p:ph type="body" idx="1"/>
          </p:nvPr>
        </p:nvSpPr>
        <p:spPr>
          <a:xfrm>
            <a:off x="770203" y="1396525"/>
            <a:ext cx="69009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Specify length of array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Length of commands and data must be specified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 \r\n follows every piece of information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Example: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SET user Broday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*3\r\n$4\r\nuser\r\n$6\r\nBroday\r\n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Redis?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body" idx="1"/>
          </p:nvPr>
        </p:nvSpPr>
        <p:spPr>
          <a:xfrm>
            <a:off x="212041" y="1452116"/>
            <a:ext cx="6927881" cy="510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5400" b="1" u="sng"/>
              <a:t>Re</a:t>
            </a:r>
            <a:r>
              <a:rPr lang="en-US" sz="5400"/>
              <a:t>mote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5400" b="1" u="sng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5400" b="1" u="sng"/>
              <a:t>Di</a:t>
            </a:r>
            <a:r>
              <a:rPr lang="en-US" sz="5400"/>
              <a:t>ctionary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5400" b="1" u="sng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5400" b="1" u="sng"/>
              <a:t>S</a:t>
            </a:r>
            <a:r>
              <a:rPr lang="en-US" sz="5400"/>
              <a:t>erver</a:t>
            </a:r>
            <a:endParaRPr sz="5400"/>
          </a:p>
          <a:p>
            <a:pPr marL="1143000" lvl="2" indent="-1473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9470" y="599718"/>
            <a:ext cx="1735088" cy="173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2165" y="2334806"/>
            <a:ext cx="1969698" cy="16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2728" y="3976221"/>
            <a:ext cx="4788572" cy="26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Redis Cluster for Automatic Partitioning</a:t>
            </a:r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"/>
          </p:nvPr>
        </p:nvSpPr>
        <p:spPr>
          <a:xfrm>
            <a:off x="1103300" y="2052925"/>
            <a:ext cx="82629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Allows data to be sharded across multiple Redis Nodes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Separates large databases into smaller faster parts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Can split data sets among multiple nodes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scales computational power and available memory</a:t>
            </a:r>
            <a:endParaRPr/>
          </a:p>
          <a:p>
            <a:pPr marL="34290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Allows for continued operation when a subset of nodes are experience a failure</a:t>
            </a:r>
            <a:endParaRPr/>
          </a:p>
          <a:p>
            <a:pPr marL="34290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Can be used with Docker</a:t>
            </a:r>
            <a:endParaRPr sz="2000"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Redis Sentinel for availability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body" idx="1"/>
          </p:nvPr>
        </p:nvSpPr>
        <p:spPr>
          <a:xfrm>
            <a:off x="461554" y="1463040"/>
            <a:ext cx="6548847" cy="478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4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Only 90s kids will get this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Provides high-availability 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Robust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Monitors </a:t>
            </a:r>
            <a:r>
              <a:rPr lang="en-US" dirty="0" err="1"/>
              <a:t>redis</a:t>
            </a:r>
            <a:r>
              <a:rPr lang="en-US" dirty="0"/>
              <a:t> instances to ensure data integrity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Rapid notification of failures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Automatic failover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yeet</a:t>
            </a:r>
            <a:r>
              <a:rPr lang="en-US" dirty="0"/>
              <a:t> the weakling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promotes a replica </a:t>
            </a:r>
            <a:r>
              <a:rPr lang="en-US" dirty="0" err="1"/>
              <a:t>redis</a:t>
            </a:r>
            <a:r>
              <a:rPr lang="en-US" dirty="0"/>
              <a:t> instance to master and adjusts other replicas accordingly to accept their new master as supreme leader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Sentinel reports the new address of the new master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Distributed Sentinel monitoring will cause failover when several Sentinel processes agree that a master has failed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reduces false positives</a:t>
            </a:r>
            <a:endParaRPr dirty="0"/>
          </a:p>
          <a:p>
            <a:pPr marL="4445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750" y="1725900"/>
            <a:ext cx="4650001" cy="3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d2ad10a6_0_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Redis Sentinel Cons</a:t>
            </a:r>
            <a:endParaRPr/>
          </a:p>
        </p:txBody>
      </p:sp>
      <p:sp>
        <p:nvSpPr>
          <p:cNvPr id="311" name="Google Shape;311;g73d2ad10a6_0_7"/>
          <p:cNvSpPr txBox="1">
            <a:spLocks noGrp="1"/>
          </p:cNvSpPr>
          <p:nvPr>
            <p:ph type="body" idx="1"/>
          </p:nvPr>
        </p:nvSpPr>
        <p:spPr>
          <a:xfrm>
            <a:off x="121920" y="1152917"/>
            <a:ext cx="6139543" cy="541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 err="1"/>
              <a:t>Redis</a:t>
            </a:r>
            <a:r>
              <a:rPr lang="en-US" dirty="0"/>
              <a:t> recommends 3 instances of Sentinel for a robust deployment</a:t>
            </a:r>
            <a:endParaRPr dirty="0"/>
          </a:p>
          <a:p>
            <a:pPr marL="44450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Must design </a:t>
            </a:r>
            <a:r>
              <a:rPr lang="en-US" dirty="0" err="1"/>
              <a:t>Redis</a:t>
            </a:r>
            <a:r>
              <a:rPr lang="en-US" dirty="0"/>
              <a:t> Sentinel topology in such a way that failures are independent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For example, run each instance on different physical servers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Docker</a:t>
            </a:r>
            <a:r>
              <a:rPr lang="en-US" dirty="0"/>
              <a:t> and Sentinel do not play well together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Docker's</a:t>
            </a:r>
            <a:r>
              <a:rPr lang="en-US" dirty="0"/>
              <a:t> port remapping breaks Sentinel's automatic discovery of other Sentinel processes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Also breaks the list of replicas for a master</a:t>
            </a:r>
            <a:endParaRPr dirty="0"/>
          </a:p>
          <a:p>
            <a:pPr marL="4445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94" y="2242840"/>
            <a:ext cx="5431897" cy="3054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What is </a:t>
            </a:r>
            <a:r>
              <a:rPr lang="en-US" dirty="0" err="1"/>
              <a:t>Redis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197538" y="1930886"/>
            <a:ext cx="572429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 smtClean="0"/>
              <a:t>In-memory </a:t>
            </a:r>
            <a:r>
              <a:rPr lang="en-US" dirty="0"/>
              <a:t>data structure store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Data resides entirely in memory</a:t>
            </a:r>
            <a:endParaRPr sz="2000"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Extremely fast read and write speeds</a:t>
            </a:r>
            <a:endParaRPr sz="2000"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Very simple compared to disk based stores</a:t>
            </a:r>
            <a:endParaRPr sz="2000"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Can handle millions of requests per second in real time applications</a:t>
            </a:r>
            <a:endParaRPr sz="2000"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Data sets can’t be larger than </a:t>
            </a:r>
            <a:r>
              <a:rPr lang="en-US" sz="2000" dirty="0" smtClean="0"/>
              <a:t>memory</a:t>
            </a:r>
          </a:p>
          <a:p>
            <a:pPr marL="228600" indent="-228600">
              <a:lnSpc>
                <a:spcPct val="90000"/>
              </a:lnSpc>
              <a:buSzPts val="1280"/>
            </a:pPr>
            <a:endParaRPr dirty="0"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8775" y="2116183"/>
            <a:ext cx="5858639" cy="359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All Data in Memory?! Is that safe?!</a:t>
            </a:r>
            <a:endParaRPr dirty="0"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146105" y="1853246"/>
            <a:ext cx="4722803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 Persistence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Optional but recommended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Redis Database Backup (RDB)</a:t>
            </a:r>
            <a:endParaRPr/>
          </a:p>
          <a:p>
            <a:pPr marL="1200150" lvl="2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Snapshot of the server state at a point in time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Append Only File (AOF)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Persistent changelog file</a:t>
            </a:r>
            <a:endParaRPr/>
          </a:p>
          <a:p>
            <a:pPr marL="16002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Logs every write operation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Supports log re-writing to keep AOF size under control</a:t>
            </a:r>
            <a:endParaRPr/>
          </a:p>
          <a:p>
            <a:pPr marL="685800" lvl="1" indent="-1473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8908" y="1853246"/>
            <a:ext cx="6949723" cy="391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Data Types</a:t>
            </a:r>
            <a:endParaRPr dirty="0"/>
          </a:p>
        </p:txBody>
      </p:sp>
      <p:sp>
        <p:nvSpPr>
          <p:cNvPr id="190" name="Google Shape;190;p5"/>
          <p:cNvSpPr txBox="1">
            <a:spLocks noGrp="1"/>
          </p:cNvSpPr>
          <p:nvPr>
            <p:ph type="body" idx="1"/>
          </p:nvPr>
        </p:nvSpPr>
        <p:spPr>
          <a:xfrm>
            <a:off x="1103312" y="1532710"/>
            <a:ext cx="8946541" cy="471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979" y="1660049"/>
            <a:ext cx="898207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Bit Field</a:t>
            </a:r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7522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Store small integer values using bits instead of bytes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I.E. store “3” in two bits (11) instead of a 2 byte </a:t>
            </a:r>
            <a:r>
              <a:rPr lang="en-US" dirty="0" err="1"/>
              <a:t>int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 smtClean="0"/>
              <a:t>Commonly used for displaying colors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198" name="Google Shape;19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982" y="3840341"/>
            <a:ext cx="8717631" cy="240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Hyperloglogs </a:t>
            </a:r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415335" y="2035500"/>
            <a:ext cx="5837419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Estimate the amount of unique items (cardinality) in huge datasets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Uses very little memory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Small margin of error (2%)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Estimate cardinalities larger than 10^9 with only 1.5 KB of memory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Calculating the </a:t>
            </a:r>
            <a:r>
              <a:rPr lang="en-US" u="sng" dirty="0"/>
              <a:t>exact</a:t>
            </a:r>
            <a:r>
              <a:rPr lang="en-US" dirty="0"/>
              <a:t> cardinality of a huge dataset is impractical</a:t>
            </a:r>
            <a:endParaRPr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Memory intensive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205" name="Google Shape;20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1219" y="1152983"/>
            <a:ext cx="4925722" cy="492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Main Competitors		</a:t>
            </a:r>
            <a:endParaRPr dirty="0"/>
          </a:p>
        </p:txBody>
      </p:sp>
      <p:sp>
        <p:nvSpPr>
          <p:cNvPr id="211" name="Google Shape;211;p6"/>
          <p:cNvSpPr txBox="1">
            <a:spLocks noGrp="1"/>
          </p:cNvSpPr>
          <p:nvPr>
            <p:ph type="body" idx="1"/>
          </p:nvPr>
        </p:nvSpPr>
        <p:spPr>
          <a:xfrm>
            <a:off x="97471" y="1152983"/>
            <a:ext cx="828222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19430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3200" dirty="0" err="1"/>
              <a:t>Memcached</a:t>
            </a:r>
            <a:endParaRPr sz="3500"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Used for caching, but not as robust as </a:t>
            </a:r>
            <a:r>
              <a:rPr lang="en-US" dirty="0" err="1"/>
              <a:t>Redis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Has less metadata overhead, so it’s more efficient in simple use cases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Suited for caching smaller, static data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Multi-threaded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Easier to scale than </a:t>
            </a:r>
            <a:r>
              <a:rPr lang="en-US" dirty="0" err="1"/>
              <a:t>Redis</a:t>
            </a:r>
            <a:r>
              <a:rPr lang="en-US" dirty="0"/>
              <a:t>, which relies on clustering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Throw in some more CPUs instead of more machines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The better choice if you just want a cache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Great for </a:t>
            </a:r>
            <a:r>
              <a:rPr lang="en-US" dirty="0" err="1"/>
              <a:t>DDoSing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1.35 Tb/s!!!</a:t>
            </a:r>
            <a:endParaRPr dirty="0"/>
          </a:p>
          <a:p>
            <a:pPr marL="1143000" lvl="2" indent="-1473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742950" lvl="1" indent="-19430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0993" y="2259715"/>
            <a:ext cx="2539682" cy="253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1319</Words>
  <Application>Microsoft Office PowerPoint</Application>
  <PresentationFormat>Widescreen</PresentationFormat>
  <Paragraphs>234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Noto Sans Symbols</vt:lpstr>
      <vt:lpstr>Century Gothic</vt:lpstr>
      <vt:lpstr>Arial</vt:lpstr>
      <vt:lpstr>Ion</vt:lpstr>
      <vt:lpstr>Redis</vt:lpstr>
      <vt:lpstr>History</vt:lpstr>
      <vt:lpstr>What is Redis?</vt:lpstr>
      <vt:lpstr>What is Redis?</vt:lpstr>
      <vt:lpstr>All Data in Memory?! Is that safe?!</vt:lpstr>
      <vt:lpstr>Data Types</vt:lpstr>
      <vt:lpstr>Bit Field</vt:lpstr>
      <vt:lpstr>Hyperloglogs </vt:lpstr>
      <vt:lpstr>Main Competitors  </vt:lpstr>
      <vt:lpstr>Main Competitors  </vt:lpstr>
      <vt:lpstr>Main Competitors  </vt:lpstr>
      <vt:lpstr>Uses for Redis</vt:lpstr>
      <vt:lpstr>Uses for Redis</vt:lpstr>
      <vt:lpstr>Uses for Redis</vt:lpstr>
      <vt:lpstr>Uses for Redis</vt:lpstr>
      <vt:lpstr>Uses for Redis</vt:lpstr>
      <vt:lpstr>Uses for Redis</vt:lpstr>
      <vt:lpstr>How Redis Works as a Cache</vt:lpstr>
      <vt:lpstr>How Redis Works as a Cache</vt:lpstr>
      <vt:lpstr>How Redis Works as a Cache</vt:lpstr>
      <vt:lpstr>How Redis Works as a Cache</vt:lpstr>
      <vt:lpstr>Scalability</vt:lpstr>
      <vt:lpstr>Replication</vt:lpstr>
      <vt:lpstr>Replication Chart</vt:lpstr>
      <vt:lpstr>Sharding</vt:lpstr>
      <vt:lpstr>Lua Scripting</vt:lpstr>
      <vt:lpstr>Lua Scripting Benefits</vt:lpstr>
      <vt:lpstr>RESP - Redis Serialization Protocol</vt:lpstr>
      <vt:lpstr>RESP - Redis Serialization Protocol</vt:lpstr>
      <vt:lpstr>Redis Cluster for Automatic Partitioning</vt:lpstr>
      <vt:lpstr>Redis Sentinel for availability</vt:lpstr>
      <vt:lpstr>Redis Sentinel Cons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</dc:title>
  <dc:creator>Ben-Study</dc:creator>
  <cp:lastModifiedBy>Ben-Laptop</cp:lastModifiedBy>
  <cp:revision>27</cp:revision>
  <dcterms:created xsi:type="dcterms:W3CDTF">2019-10-23T16:48:25Z</dcterms:created>
  <dcterms:modified xsi:type="dcterms:W3CDTF">2019-11-06T17:25:16Z</dcterms:modified>
</cp:coreProperties>
</file>